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6" r:id="rId9"/>
    <p:sldId id="261" r:id="rId10"/>
    <p:sldId id="269" r:id="rId11"/>
    <p:sldId id="262" r:id="rId12"/>
    <p:sldId id="267" r:id="rId13"/>
    <p:sldId id="271" r:id="rId14"/>
    <p:sldId id="268" r:id="rId15"/>
    <p:sldId id="273" r:id="rId16"/>
    <p:sldId id="270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621"/>
    <a:srgbClr val="B319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62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F86DB-B87B-47C1-B495-83179C97BE16}" type="datetimeFigureOut">
              <a:rPr lang="bg-BG" smtClean="0"/>
              <a:pPr/>
              <a:t>12.2.2012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B9E1F-DCD4-4547-B64F-AA85926AF51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ilcom-bg.com/bg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www.bulmarket.b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metreni.it/" TargetMode="External"/><Relationship Id="rId5" Type="http://schemas.openxmlformats.org/officeDocument/2006/relationships/hyperlink" Target="studioitti.com" TargetMode="External"/><Relationship Id="rId4" Type="http://schemas.openxmlformats.org/officeDocument/2006/relationships/hyperlink" Target="rokozo.e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lub@railwaymodellingclub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ailwaymodellingclub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Сдружение </a:t>
            </a:r>
            <a:br>
              <a:rPr lang="bg-BG" dirty="0" smtClean="0"/>
            </a:br>
            <a:r>
              <a:rPr lang="bg-BG" dirty="0" smtClean="0"/>
              <a:t>“Клуб Железопътен </a:t>
            </a:r>
            <a:r>
              <a:rPr lang="bg-BG" dirty="0" smtClean="0"/>
              <a:t>Моделизъм </a:t>
            </a:r>
            <a:r>
              <a:rPr lang="bg-BG" dirty="0" smtClean="0"/>
              <a:t>– България”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Предложение за </a:t>
            </a:r>
            <a:r>
              <a:rPr lang="bg-BG" dirty="0" smtClean="0"/>
              <a:t>спонсорство</a:t>
            </a:r>
            <a:endParaRPr lang="bg-BG" dirty="0"/>
          </a:p>
        </p:txBody>
      </p:sp>
      <p:pic>
        <p:nvPicPr>
          <p:cNvPr id="1028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2405" y="6372036"/>
            <a:ext cx="335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http://railwaymodellingclub.com/</a:t>
            </a:r>
            <a:endParaRPr lang="bg-B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Ползи за спонсора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/>
              <a:t>Популяризиране на фирмата по време на масови прояви – изложения, конференции сред всички присъстващи</a:t>
            </a:r>
          </a:p>
          <a:p>
            <a:r>
              <a:rPr lang="bg-BG" dirty="0" smtClean="0"/>
              <a:t>Популяризиране на фирмата чрез медийни репортажи отразяващи събитията</a:t>
            </a:r>
            <a:endParaRPr lang="en-US" dirty="0" smtClean="0"/>
          </a:p>
          <a:p>
            <a:r>
              <a:rPr lang="bg-BG" dirty="0" smtClean="0"/>
              <a:t>Предоставяне за ползване на модули, трасе, макети за фирмени събития – коктейли, детски партита и др.</a:t>
            </a:r>
          </a:p>
          <a:p>
            <a:r>
              <a:rPr lang="bg-BG" dirty="0" smtClean="0"/>
              <a:t>Отворени врати за посещения на клуба на фирмени служители и техните деца, както и организирани посещения на групи.</a:t>
            </a:r>
          </a:p>
          <a:p>
            <a:r>
              <a:rPr lang="bg-BG" dirty="0" smtClean="0"/>
              <a:t>Безплатно участие за 10 човека от фирмата на Националната конференция на жп моделистите (поети такса участие и входна такса до трасетата)</a:t>
            </a:r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Очаквана аудитория</a:t>
            </a:r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2" y="1268760"/>
          <a:ext cx="8136904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440160"/>
                <a:gridCol w="1440160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Събитие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Срок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Продължителност, дни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Аудитория, чов/ден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Изложба в столични молове-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Q1-Q4’12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Q1-Q4’13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</a:t>
                      </a:r>
                      <a:r>
                        <a:rPr lang="bg-BG" dirty="0" smtClean="0"/>
                        <a:t>3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4x</a:t>
                      </a:r>
                      <a:r>
                        <a:rPr lang="bg-BG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10</a:t>
                      </a:r>
                      <a:r>
                        <a:rPr lang="bg-BG" baseline="0" dirty="0" smtClean="0"/>
                        <a:t> </a:t>
                      </a:r>
                      <a:r>
                        <a:rPr lang="bg-BG" dirty="0" smtClean="0"/>
                        <a:t>000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Участие на национални изложби –Пловдивски панаир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Q2’12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Q2’13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3000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Национална конференция на жп моделистите В.Търново , съвместно с Община В.Търново, като част от културния календар на Общината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Q4’12</a:t>
                      </a:r>
                    </a:p>
                    <a:p>
                      <a:r>
                        <a:rPr lang="en-US" dirty="0" smtClean="0"/>
                        <a:t>Q4’13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6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2000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 в БУЛКОЛЕКТО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 Пловдивски панаир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Q4’12</a:t>
                      </a:r>
                      <a:endParaRPr lang="bg-B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Q4’13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2500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Организирани посещения на деца в клуба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Q1-Q4’12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Q1-Q4’13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4x5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 на отворените врати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ежемесечно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Балканска среща на моделистите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bg-BG" dirty="0" smtClean="0"/>
                        <a:t>3’13</a:t>
                      </a:r>
                      <a:r>
                        <a:rPr lang="en-US" dirty="0" smtClean="0"/>
                        <a:t>/14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Сутрешни блокове на  нац. телевизии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Q1-Q4’12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200 000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Спонсорства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dirty="0" smtClean="0"/>
              <a:t>Средствата от спонсори се разходват само за дейности директно свързани с хобито:</a:t>
            </a:r>
          </a:p>
          <a:p>
            <a:pPr lvl="1"/>
            <a:r>
              <a:rPr lang="bg-BG" dirty="0" smtClean="0"/>
              <a:t>Изработване на нови модули и довършване на започнати;</a:t>
            </a:r>
          </a:p>
          <a:p>
            <a:pPr lvl="1"/>
            <a:r>
              <a:rPr lang="bg-BG" dirty="0" smtClean="0"/>
              <a:t>Изработване на макети;</a:t>
            </a:r>
          </a:p>
          <a:p>
            <a:pPr lvl="1"/>
            <a:r>
              <a:rPr lang="bg-BG" dirty="0" smtClean="0"/>
              <a:t>Изработване на модели на български гари и гарови съоръщения в мащаб 1:87</a:t>
            </a:r>
          </a:p>
          <a:p>
            <a:pPr lvl="1"/>
            <a:r>
              <a:rPr lang="bg-BG" dirty="0" smtClean="0"/>
              <a:t>Изработване на модели на български подвижен състав- локомотиви и вагони</a:t>
            </a:r>
          </a:p>
          <a:p>
            <a:pPr lvl="1"/>
            <a:endParaRPr lang="bg-BG" dirty="0" smtClean="0"/>
          </a:p>
          <a:p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7504" y="1196752"/>
          <a:ext cx="8964488" cy="55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1152128"/>
                <a:gridCol w="1152128"/>
                <a:gridCol w="1259632"/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                                                                               Вид пакет</a:t>
                      </a:r>
                    </a:p>
                    <a:p>
                      <a:r>
                        <a:rPr lang="bg-BG" sz="1600" dirty="0" smtClean="0"/>
                        <a:t>Привил</a:t>
                      </a:r>
                      <a:r>
                        <a:rPr lang="en-US" sz="1600" dirty="0" smtClean="0"/>
                        <a:t>e</a:t>
                      </a:r>
                      <a:r>
                        <a:rPr lang="bg-BG" sz="1600" dirty="0" smtClean="0"/>
                        <a:t>гия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Малък до </a:t>
                      </a:r>
                      <a:r>
                        <a:rPr lang="en-US" sz="1600" dirty="0" smtClean="0"/>
                        <a:t>5</a:t>
                      </a:r>
                      <a:r>
                        <a:rPr lang="bg-BG" sz="1600" dirty="0" smtClean="0"/>
                        <a:t>00 лв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Среден</a:t>
                      </a:r>
                    </a:p>
                    <a:p>
                      <a:r>
                        <a:rPr lang="bg-BG" sz="1600" dirty="0" smtClean="0"/>
                        <a:t>До </a:t>
                      </a:r>
                      <a:r>
                        <a:rPr lang="en-US" sz="1600" dirty="0" smtClean="0"/>
                        <a:t>10</a:t>
                      </a:r>
                      <a:r>
                        <a:rPr lang="bg-BG" sz="1600" dirty="0" smtClean="0"/>
                        <a:t>00 лв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Голям над </a:t>
                      </a:r>
                      <a:r>
                        <a:rPr lang="en-US" sz="1600" dirty="0" smtClean="0"/>
                        <a:t>10</a:t>
                      </a:r>
                      <a:r>
                        <a:rPr lang="bg-BG" sz="1600" dirty="0" smtClean="0"/>
                        <a:t>00лв</a:t>
                      </a:r>
                      <a:endParaRPr lang="bg-BG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Включване на лого в рекламни материали в организирани срещи</a:t>
                      </a:r>
                      <a:endParaRPr lang="bg-BG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105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Включване на рекламни банери на сайта на клуба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105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Включване на лого в рекламни материали в организирани срещи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105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Предоставяне на рекламна площ само на дървената лицева част- 1х0,25 м 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WxH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105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Предоставяне на рекламна площ като висящо платно от ръб до под – 1х1,15 м 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WxH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bg-BG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Разполагане на рекламни пана около трасето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Раздаване на рекламни материали при регистрация на учстниците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Предоставяне за ползване на модули, трасе, макети за фирмени събития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Представяне като спонсор по време на събитията ни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Участие  на  10  представители  на Нац. конференция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en-US" sz="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Спонсорски пакети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bg-BG" dirty="0" smtClean="0"/>
          </a:p>
          <a:p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data:image/jpeg;base64,/9j/4AAQSkZJRgABAQAAAQABAAD/2wCEAAkGBhAQDxUQEBIPDxASEBIQDw8PEA8PEBAUFBQVFRQQEhQXHCYeFxkkHRcSHzAiJScpLS4tFR8xODAqNiYrLCkBCQoKDgwOGg8PGi4kHiUsKiwpMiwsLCwtLzAsKSwsLS0sLCwsNSwsLSwsLCksLDAsLCkpLCksLCwsKSwsLCwsLP/AABEIAN0A5AMBIgACEQEDEQH/xAAcAAEAAQUBAQAAAAAAAAAAAAAAAQIEBQYHAwj/xAA9EAACAQIDBQUDCwMEAwAAAAAAAQIDEQQFMRIhQVFhBhMicYEHMpEUI0JSYnKCscHR8DOh4SRTg7JDc6L/xAAaAQEBAQEBAQEAAAAAAAAAAAAABQMEAgYB/8QAJREBAAICAgIBBAMBAAAAAAAAAAECAwQREiExYRMiQXFRsfDh/9oADAMBAAIRAxEAPwDuIAAAAAAAAAAAAAAAAAAAAAAAAAAAAAAAAAAAAAAAAAAAAAAAAAAAAAAAAAAAAAAAAAAAAAAAAFyNoCQRtIXAkAAAAAAAAAAAAAAAAAAAAAAAAAAAAAAAAEMxGd9o6OFXjleb92nHfOXpwXVnm1orHMvNrRWOZZSpUUVdtJLVvRdTVsz7bLa7vCR76ejqO6pR8uMv7LqzW8fmmIxze2+7op/04tqFvtP6T8/gicvwk68/k+GWylbvqzV1BP8AOT32jx42VyffZteeuJNybVsk9cTN5Hi8RVxKTqzq7F5YhppUYJp7NJRSs5Xs762j1NziWeUZVTw1NUqa8K3tvfKUnrOT4t/zgXx24qTSvEzy78VJpXiZ5kABq1AAAAAAAAAAAAAAAAAAAAAAAAACLgGylzt/k8Mdj6dGDnUkoRWrf5LmznXaDtXUxLdOnenR5LdKf3ny6fmc+bPXFHlz5tiuKPPtnO0XbpRvSw1py0dXWEfufWfXTzNTpYaU26taTk27uUm3KTIw+GUVtT9EXmWZbVx1Rwg3ClF2q1bbor6kOcmuGi1fBOVN8mxbhHm+TZtxKvAYKrjandUfBSj/AFatvDBfVXObXD1e61+h5TlVLD0lTpx2Ur79ZSfGcnxb5lWXZZToU40qUVGEVuSvdvjKT4t8Wy8RWw4YxR8rGDBXFHyixIBu6AAAAAAAAAAAAAAAAAAAAAAAAAAiQDaMdm+c08NDam7t+5Be9J9P3PHPM+hho8JVGvDC/wD9S5I5vmWYTrTc5ycpPjyXJLguhx7GzGPxX24dnbjFHEe3rnOd1cVO83uXuwV9mK6c31PGhRUFd68CmlBRV3qXGV5ZUxtbuqd4wjZ1qu5qnHkucnbcvN6ayq1tlt/MpFa2zX8+ZemUZTUx1XYg3GlF/PVlw+xDg5P+y15PpmX5dToU40qcVCEVZL823xbe+/UpyzLqdClGnSjswit3XnJvi3q2Xpaw4Yxx8r2DDGKPkABu3AAAAAAAAAAAAAAAAAAAAAAAAACmUgImYfPc+jQjsrxVWvDG+6K+tLpru4npnmdKhG0bSqNeFPRc5S6HPMwxrbbbcpN3lJ6yfP8AwT9rain219/1/wBT9vbjH9tff9PLMMbKcnKUnKTe+T1b/Qt6ceLKIK+9lVp1JxpUo7dSb2YRXF8W+SSu2+CRLrWbT+0asTe37e2DwdXFVlQo+898pP3aceM5ftxZ1PJsnp4WkqVNeFb23vlOT1nJ8W/5uLXsz2dhg6KintVJWlWqcZy6corRL9WzMlvBgjHHyv6+CMUfKLEgHS6gAAAAAAAAAAAAABFxcCQRcXAkAAAAAAIuAuWGa5nGjBvWT92PP9l1JzPM40Y31m90YrV/4NJzbMXJuUneT15LouhxbOzGOOse3DtbUYo6x7WmaZg5Nyk7t6v9FyXQwcp7TKsRXcmU3siNHMzzKH5tPMlaqor9vyOgdiezLw8O/qr/AFFWO9P/AMMHvVL72m11SXDfhOwnZ3vprGVV83CX+ni9JyWtbqlout3wR0VRsWNXB1jtK1qYOsd5SiQDuUAAAAAAAAAAAAAAIbKK01FXbskm227JJcW+Bp+d9qJzWzSl3VNr327Vai5wjrGL57m9brjnkyxjjmWWXLXHHMstnfamjh7r+pU/24teHltvSPlvfQ0rH9pMRiH4qjhDhCk3CPq1vfqzC4nab3u/LgvREUpWI+bZvfx6hEz7WTJ4jxDa8izOdF7pSlF6wlJuL8r+6+pvWBxkasVOOnG+qfFPkzlmGrmx5Jm/dSu3aErRqq+i4VPTR9PI9auxNJ629PWntTS3W3pvIKIyKy0vABTJgSyzzLMI0IOUt/CMVrKT0iv5zPXFYqNODnN7MYq7Zp+Ox7qS72e7hSpv6Eeb+09f7HLs7EYq+Pbk2diMNfHt4Y/Gybc5u9SWttILhCJrGOxTk7F1mWNMUubIXM2nmXz8zN55lVFF9kWSyxuIVFXVKNp4ia+jC+6C+1KzS8m+Bj5bTajCLnOclCnBayk9EdX7LZAsHQjT3Sm3t1qi+nNpXfktF0SO7Vwd55n1Dv1MHe3M+oZTD0YwgoRSjGKUYxirKKSsklwR7EWJLK4AAAAAAAAAAAAAAAAwvbDC1auDqQorana+xezmk7uKfPo9ztbicew2ZSlJqptbd3tOV1K63Pavvvzud6aNK7c9hliE8Th4qOJiryityxCXB/bS0fHR7tOXYwzeOYcezg+p90e2oQamjxcLOxaZdi3o9dHe69LcPIytaldbSJFq8I1q8PGlOxkMLiLGMR70JmMsJh0PstmO3DuW99NJw+1Tb3eq934czYDmuVZi6VSNT6j8XWD99fDf5pHRqdRNXW9Penz6lvUy96cT7he0s31MfE+4ehRUdiXI1ztDmXeSeHg7RSvXmuEeFNPm+PTzN82WuOvaXTmyxjrNpWWaZj38trShTfgX+7JX8fkuHxNfzLG6lxmGMVrLdFKyXI1/E1XJnz97zktNrPm8mSctptZ5TltO5Alu3FxlWVSxeIhho3Sl460lrClG20/N3UV1fQ946TaeIe8VJtMRDaPZ3kO03jqi3b6eFT5aTreb3xXS/M39I8sLh404KEUowjFRhFaRjFWSR7F7HSKViIfRY6RSsVgABo0AAAAAAAAAAAAAAAACJ6EgDl/tC7O9zV+V0183Vlasl9Go9J+Uv+33jF5XiLqzeqOsZnl8MRSnRqK8KkXGXPo11Ts11RxmdGeGryo1PfpzcZPRPipLo00/xEvaxdZ7R+UrbxdZ7R6lf4mhsvoeaMvTgq9PqjFShZ25E60JloXWHq2ZvfZLH7dDu2/FRex5wavTfw3fhOe0pGf7P5j3NZTd9iUe7qJctYzt0d/STNtXL9O/n1LXUy/SyefUttzzNO4p3jvqzexSjreT425LU0/E1diOzfak25VJauUm97LrH49zqSry3O2xh4bnsQ+vu4v+aGBxOIufmzm+rfx6j097ef6tvHr/AH+/S3xle5aJWVz0auzzrS4GMQ5Ih4zqKKcnot50f2fZG6GH76orVsRapJNb4Qs+7p9Nzu+snyNI7OZT8sxkKLV6VO1avyai/DTf3nu8lI7FDQq6eLiO8rGjh4jvIiQCipgAAAAAAAAAAAAAAAAAAAACLHPfabkttjGQWlqNa3JtunJ+t4/ijyOhllmmXxxFGdGfu1IOD5q+kl1W5+hnlp3rMM8tO9Zq5TkGY7Mknp/N5lM6wWlSOj1NVdKdGpKnPdOnOUJ/ei7Nro9fJo23KcbGtS7uXKyIUx+JfPXjiWHRcRxDUXbk0UV6LhJxfA8Zp2MJc8w96eLbik3eysect+8t4F2tLfE/Ygh4zVoljVqqKcnwTZc4qoU5NlfyzGUsPrBvvK3/AK4Wck/PdH8Ztjr2tEN8dO9orDoHs8yTuMIqk1ariGq076qNvm4ekbPzkza0RGFipF+tYrHEPpKVisREAAPT0AAAAAAAAAAAAAAAAAAAAABTJFQA5f7S8p7rEwxMV4K62KnJVILc/WH/AEZgcHXdOSktGdU7WZN8rwlSivf2duk+VSPih8WreTZx3B4ndZ7muD1T4pkrZx8X5/lH3MfW3aPy2fFzVRKa148y0cbnlhqy2SuFZHBaqfMEaJVVlZFUqpY4mufnD8iFviKpvPsvyjZoTxcl4q8tmn0pU20n6y2n5KJoFHCyxNanhqfvVpqF19Fayn6RUn6HccHh4UqcaUFswhGMILlGKUUv7FLTx+e8qmli8zeVyACmqgAAAAAAAAAAAAAAAAAAAAABci4EgjaG0AZxr2gZT8lx0pxVqeITrRtopXtVj8WpfjOy3NW9oeRrEYGTir1aHz9Pi3sp7cPWO18EY58feksM+PvSYcqw+LLuliDBQq2evkX1OqRbQiWrwycsRuLSvWPKVUscVVlNxp01tVKko06cecpNRivi18RWvM+H5FeZ8Oh+yfKNuVXGzXPD0L9LOrNeuzH8MuZ0pIx+Q5VHCYalh4aUqcYX+s/pTfm7v1MhcuY6RSsVhfxUilYrCQRcm5o0AAAAAAAAAAAAAAAAAABSwBYCGylyKrENAUOR5yqM9tkpcALaeIki0rZhNfRbMk6aKXRQHC+03ZvE0q0u4w9WpScnKn3cdpwi3dU5LporX3WMfQw2LXvYTFr/AIZfofQLw0eRHyWHIwnVrZhOrW7gs8Li37uExT/4mvzZmuwnZ+vHGLFYmjUpqjd0qc1HalNppTdm0lFN+tuR1/5JDkVRw0eQrrVp5K6taTytqWYSfBouYYhlSooqVNG7dKqlamRGCKtkCraFyEiUgKri5FgBNySABIIRI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Настоящи спонсори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332855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Булмаркет ДМ ООД (</a:t>
            </a:r>
            <a:r>
              <a:rPr lang="en-US" dirty="0" smtClean="0">
                <a:hlinkClick r:id="rId2"/>
              </a:rPr>
              <a:t>http://www.bulmarket.bg/</a:t>
            </a:r>
            <a:r>
              <a:rPr lang="bg-BG" dirty="0" smtClean="0"/>
              <a:t>)</a:t>
            </a:r>
          </a:p>
          <a:p>
            <a:r>
              <a:rPr lang="bg-BG" dirty="0" smtClean="0"/>
              <a:t>Тилком ООД (</a:t>
            </a:r>
            <a:r>
              <a:rPr lang="en-US" dirty="0" smtClean="0">
                <a:hlinkClick r:id="rId3"/>
              </a:rPr>
              <a:t>http://tilcom-bg.com/bg/</a:t>
            </a:r>
            <a:r>
              <a:rPr lang="bg-BG" dirty="0" smtClean="0"/>
              <a:t> )</a:t>
            </a:r>
            <a:endParaRPr lang="ru-RU" dirty="0" smtClean="0"/>
          </a:p>
          <a:p>
            <a:r>
              <a:rPr lang="bg-BG" dirty="0" smtClean="0"/>
              <a:t>РОКОЗО (</a:t>
            </a:r>
            <a:r>
              <a:rPr lang="en-US" dirty="0" smtClean="0">
                <a:hlinkClick r:id="rId4" action="ppaction://hlinkfile"/>
              </a:rPr>
              <a:t>rokozo.eu</a:t>
            </a:r>
            <a:r>
              <a:rPr lang="bg-BG" dirty="0" smtClean="0"/>
              <a:t>)</a:t>
            </a:r>
          </a:p>
          <a:p>
            <a:r>
              <a:rPr lang="bg-BG" dirty="0" smtClean="0"/>
              <a:t>Студио ИТТИ (</a:t>
            </a:r>
            <a:r>
              <a:rPr lang="en-US" dirty="0" smtClean="0">
                <a:hlinkClick r:id="rId5" action="ppaction://hlinkfile"/>
              </a:rPr>
              <a:t>studioitti.com</a:t>
            </a:r>
            <a:r>
              <a:rPr lang="bg-BG" dirty="0" smtClean="0"/>
              <a:t>)</a:t>
            </a:r>
          </a:p>
          <a:p>
            <a:r>
              <a:rPr lang="en-US" dirty="0" smtClean="0"/>
              <a:t>A.C.M.E.</a:t>
            </a:r>
            <a:r>
              <a:rPr lang="bg-BG" dirty="0" smtClean="0"/>
              <a:t> – Италия (</a:t>
            </a:r>
            <a:r>
              <a:rPr lang="en-US" dirty="0" smtClean="0">
                <a:hlinkClick r:id="rId6"/>
              </a:rPr>
              <a:t>http://www.acmetreni.it/</a:t>
            </a:r>
            <a:r>
              <a:rPr lang="bg-BG" dirty="0" smtClean="0"/>
              <a:t>)</a:t>
            </a:r>
            <a:endParaRPr lang="en-US" dirty="0" smtClean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Комуникация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5283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g-BG" dirty="0" smtClean="0"/>
              <a:t>При интерес от Ваша страна предпочитаме следните комуникации:</a:t>
            </a:r>
          </a:p>
          <a:p>
            <a:pPr>
              <a:buNone/>
            </a:pPr>
            <a:endParaRPr lang="bg-BG" dirty="0" smtClean="0"/>
          </a:p>
          <a:p>
            <a:r>
              <a:rPr lang="bg-BG" dirty="0" smtClean="0"/>
              <a:t>Среща за обсъждане на детайли и уточнения; </a:t>
            </a:r>
          </a:p>
          <a:p>
            <a:r>
              <a:rPr lang="bg-BG" dirty="0" smtClean="0"/>
              <a:t>Разговор по телефон – 0878246257; </a:t>
            </a:r>
            <a:r>
              <a:rPr lang="bg-BG" dirty="0" smtClean="0"/>
              <a:t>0898 489 </a:t>
            </a:r>
            <a:r>
              <a:rPr lang="bg-BG" dirty="0" smtClean="0"/>
              <a:t>535- </a:t>
            </a:r>
            <a:r>
              <a:rPr lang="bg-BG" dirty="0" smtClean="0"/>
              <a:t> Марио Гиргинов</a:t>
            </a:r>
          </a:p>
          <a:p>
            <a:r>
              <a:rPr lang="bg-BG" dirty="0" smtClean="0"/>
              <a:t>Кореспонденция по </a:t>
            </a: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club@railwaymodellingclub.com</a:t>
            </a:r>
            <a:endParaRPr lang="en-US" dirty="0" smtClean="0"/>
          </a:p>
          <a:p>
            <a:endParaRPr lang="bg-BG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g-BG" dirty="0" smtClean="0"/>
              <a:t>Ще се радваме да си сътрудничим, като очакваме вашата финансова подкрепа в нашата кауза за развитие на жп моделизма в България и популяризирането му сред младежта</a:t>
            </a:r>
            <a:r>
              <a:rPr lang="bg-BG" dirty="0" smtClean="0"/>
              <a:t>.</a:t>
            </a: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/>
              <a:t>Посетете нашия интернет сайт за повече подробности относно нашата дейност.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http://railwaymodellingclub.com</a:t>
            </a:r>
            <a:r>
              <a:rPr lang="en-US" dirty="0" smtClean="0">
                <a:hlinkClick r:id="rId2"/>
              </a:rPr>
              <a:t>/</a:t>
            </a: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/>
              <a:t>Тези материали можете да намерите и в секция Спонсори</a:t>
            </a:r>
            <a:endParaRPr lang="bg-BG" dirty="0" smtClean="0"/>
          </a:p>
          <a:p>
            <a:pPr lvl="1"/>
            <a:endParaRPr lang="bg-BG" dirty="0" smtClean="0"/>
          </a:p>
          <a:p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Благодарим Ви.</a:t>
            </a:r>
            <a:endParaRPr lang="bg-B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Цели на сдружението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Популяризиране на железопътния моделизъм в България</a:t>
            </a:r>
          </a:p>
          <a:p>
            <a:r>
              <a:rPr lang="ru-RU" dirty="0" smtClean="0"/>
              <a:t>Популяризиране на историята на Българските железници</a:t>
            </a:r>
          </a:p>
          <a:p>
            <a:r>
              <a:rPr lang="ru-RU" dirty="0" smtClean="0"/>
              <a:t>Изграждане, развитие и експлоатация на железопътни модули, макети и модели</a:t>
            </a:r>
          </a:p>
          <a:p>
            <a:r>
              <a:rPr lang="ru-RU" dirty="0" smtClean="0"/>
              <a:t>Сдружаване на железопътните моделисти и приятели на железопътното дело</a:t>
            </a:r>
          </a:p>
          <a:p>
            <a:r>
              <a:rPr lang="ru-RU" dirty="0" smtClean="0"/>
              <a:t>Използване възможностите на железопътния моделизъм за възпитание на младежта в България</a:t>
            </a:r>
          </a:p>
          <a:p>
            <a:r>
              <a:rPr lang="ru-RU" dirty="0" smtClean="0"/>
              <a:t>Организиране на семинари, кръгли маси, конференции, изложения и други форуми за диалог и демонстрационни изложби за популяризиране на железопътния моделизъм и историята на Българските железници</a:t>
            </a:r>
          </a:p>
          <a:p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История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03.10.2009 г. в София се провежда учредително събрание</a:t>
            </a:r>
          </a:p>
          <a:p>
            <a:r>
              <a:rPr lang="ru-RU" dirty="0" smtClean="0"/>
              <a:t>На 14.10.2009 г. регистрирано в СГС съгласно </a:t>
            </a:r>
            <a:r>
              <a:rPr lang="en-US" dirty="0" smtClean="0"/>
              <a:t> </a:t>
            </a:r>
            <a:r>
              <a:rPr lang="ru-RU" dirty="0" smtClean="0"/>
              <a:t>ЗЮЛНЦ</a:t>
            </a:r>
          </a:p>
          <a:p>
            <a:r>
              <a:rPr lang="ru-RU" dirty="0" smtClean="0"/>
              <a:t>На 13.11.2009 г. наето Клубно помещение за осъществяване на дейността и целите на Сдружението.</a:t>
            </a:r>
          </a:p>
          <a:p>
            <a:r>
              <a:rPr lang="ru-RU" dirty="0" smtClean="0"/>
              <a:t>На 25.03.2010 г. вписано в Централния регистър на юридическите лица с нестопанска цел за осъществяване на обществено полезна дейност към Министерството на правосъдието.</a:t>
            </a:r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Сдружението се издържа финансово от членски внос</a:t>
            </a:r>
            <a:r>
              <a:rPr lang="en-US" dirty="0" smtClean="0"/>
              <a:t> </a:t>
            </a:r>
            <a:r>
              <a:rPr lang="bg-BG" dirty="0" smtClean="0"/>
              <a:t>и дарения</a:t>
            </a:r>
            <a:endParaRPr lang="ru-RU" dirty="0" smtClean="0"/>
          </a:p>
          <a:p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Дейност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Изработване на макет  на модулен принцип</a:t>
            </a:r>
          </a:p>
          <a:p>
            <a:pPr lvl="1"/>
            <a:r>
              <a:rPr lang="ru-RU" dirty="0" smtClean="0"/>
              <a:t>реализирани 23 </a:t>
            </a:r>
            <a:r>
              <a:rPr lang="ru-RU" dirty="0" smtClean="0"/>
              <a:t>модула за 2011.</a:t>
            </a:r>
            <a:endParaRPr lang="ru-RU" dirty="0" smtClean="0"/>
          </a:p>
          <a:p>
            <a:r>
              <a:rPr lang="bg-BG" dirty="0" smtClean="0"/>
              <a:t>Моделиране на копия на български гари и гарови съоръжения в мащаб </a:t>
            </a:r>
            <a:r>
              <a:rPr lang="bg-BG" dirty="0" smtClean="0"/>
              <a:t>1:87 </a:t>
            </a:r>
            <a:endParaRPr lang="bg-BG" dirty="0" smtClean="0"/>
          </a:p>
          <a:p>
            <a:r>
              <a:rPr lang="bg-BG" dirty="0" smtClean="0"/>
              <a:t>Моделиране на БДЖ подвижен състав – локомотиви, вагони</a:t>
            </a:r>
            <a:endParaRPr lang="en-US" dirty="0" smtClean="0"/>
          </a:p>
          <a:p>
            <a:r>
              <a:rPr lang="ru-RU" dirty="0" smtClean="0"/>
              <a:t>Организиране и участие на Национална конференция на жп моделистите в България</a:t>
            </a:r>
          </a:p>
          <a:p>
            <a:r>
              <a:rPr lang="ru-RU" dirty="0" smtClean="0"/>
              <a:t>Участие на национални изложби – БУЛКОЛЕКТО’11</a:t>
            </a:r>
          </a:p>
          <a:p>
            <a:r>
              <a:rPr lang="ru-RU" dirty="0" smtClean="0"/>
              <a:t>Ден на отворените врати в клубното помещение</a:t>
            </a:r>
          </a:p>
          <a:p>
            <a:r>
              <a:rPr lang="ru-RU" dirty="0" smtClean="0"/>
              <a:t>Организирани посещения на деца в клуба</a:t>
            </a:r>
          </a:p>
          <a:p>
            <a:r>
              <a:rPr lang="ru-RU" dirty="0" smtClean="0"/>
              <a:t>Заснемане на филми за </a:t>
            </a:r>
            <a:r>
              <a:rPr lang="bg-BG" dirty="0" smtClean="0"/>
              <a:t>ХобиТВ свързани с жп моделизма</a:t>
            </a:r>
          </a:p>
          <a:p>
            <a:r>
              <a:rPr lang="bg-BG" dirty="0" smtClean="0"/>
              <a:t>Участия в сутрешни блокове</a:t>
            </a:r>
            <a:r>
              <a:rPr lang="en-US" dirty="0" smtClean="0"/>
              <a:t>, </a:t>
            </a:r>
            <a:r>
              <a:rPr lang="bg-BG" dirty="0" smtClean="0"/>
              <a:t>предавания и репортажи на национални телевизии</a:t>
            </a:r>
            <a:endParaRPr lang="ru-RU" dirty="0" smtClean="0"/>
          </a:p>
          <a:p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Дейност</a:t>
            </a:r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  <p:pic>
        <p:nvPicPr>
          <p:cNvPr id="20482" name="Picture 2" descr="E:\NRC pictures\1zyda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104456" cy="2725966"/>
          </a:xfrm>
          <a:prstGeom prst="rect">
            <a:avLst/>
          </a:prstGeom>
          <a:noFill/>
        </p:spPr>
      </p:pic>
      <p:pic>
        <p:nvPicPr>
          <p:cNvPr id="20484" name="Picture 4" descr="E:\NRC pictures\IMG_1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506"/>
            <a:ext cx="5400600" cy="2445341"/>
          </a:xfrm>
          <a:prstGeom prst="rect">
            <a:avLst/>
          </a:prstGeom>
          <a:noFill/>
        </p:spPr>
      </p:pic>
      <p:pic>
        <p:nvPicPr>
          <p:cNvPr id="20485" name="Picture 5" descr="E:\NRC pictures\IMG_17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149080"/>
            <a:ext cx="4773537" cy="2448595"/>
          </a:xfrm>
          <a:prstGeom prst="rect">
            <a:avLst/>
          </a:prstGeom>
          <a:noFill/>
        </p:spPr>
      </p:pic>
      <p:pic>
        <p:nvPicPr>
          <p:cNvPr id="20487" name="Picture 7" descr="E:\NRC pictures\IMG_30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268760"/>
            <a:ext cx="460851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Дейност</a:t>
            </a:r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  <p:pic>
        <p:nvPicPr>
          <p:cNvPr id="21506" name="Picture 2" descr="E:\NRC pictures\IMG_3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896543" cy="2754305"/>
          </a:xfrm>
          <a:prstGeom prst="rect">
            <a:avLst/>
          </a:prstGeom>
          <a:noFill/>
        </p:spPr>
      </p:pic>
      <p:pic>
        <p:nvPicPr>
          <p:cNvPr id="21508" name="Picture 4" descr="http://a4.sphotos.ak.fbcdn.net/hphotos-ak-ash4/299805_2454326325089_1459987631_2703086_36391340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05064"/>
            <a:ext cx="3624337" cy="2718253"/>
          </a:xfrm>
          <a:prstGeom prst="rect">
            <a:avLst/>
          </a:prstGeom>
          <a:noFill/>
        </p:spPr>
      </p:pic>
      <p:pic>
        <p:nvPicPr>
          <p:cNvPr id="21509" name="Picture 5" descr="E:\NRC pictures\IMG_31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3"/>
            <a:ext cx="4608512" cy="2592287"/>
          </a:xfrm>
          <a:prstGeom prst="rect">
            <a:avLst/>
          </a:prstGeom>
          <a:noFill/>
        </p:spPr>
      </p:pic>
      <p:pic>
        <p:nvPicPr>
          <p:cNvPr id="21511" name="Picture 7" descr="http://media.snimka.bg/9033/024321822-big.jpg?r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178751"/>
            <a:ext cx="3672407" cy="2754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Медии- репортажи</a:t>
            </a:r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3568" y="1397000"/>
          <a:ext cx="7704856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808312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Събитие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Печат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ТВ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Национална конференция на жп моделистите 2010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dnesbg.com</a:t>
                      </a:r>
                      <a:r>
                        <a:rPr lang="bg-BG" dirty="0" smtClean="0"/>
                        <a:t> (Янтра</a:t>
                      </a:r>
                      <a:r>
                        <a:rPr lang="bg-BG" baseline="0" dirty="0" smtClean="0"/>
                        <a:t> днес);</a:t>
                      </a:r>
                    </a:p>
                    <a:p>
                      <a:r>
                        <a:rPr lang="en-US" dirty="0" smtClean="0"/>
                        <a:t>borbabg.com</a:t>
                      </a:r>
                      <a:r>
                        <a:rPr lang="bg-BG" dirty="0" smtClean="0"/>
                        <a:t> </a:t>
                      </a:r>
                      <a:r>
                        <a:rPr lang="en-US" dirty="0" smtClean="0"/>
                        <a:t>, </a:t>
                      </a:r>
                      <a:r>
                        <a:rPr lang="bg-BG" dirty="0" smtClean="0"/>
                        <a:t>в.Стандарт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HobbyTV</a:t>
                      </a:r>
                      <a:r>
                        <a:rPr lang="en-US" baseline="0" dirty="0" smtClean="0"/>
                        <a:t>, NOVA ,pro7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Национална конференция на жп моделистите 2011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HobbyTV</a:t>
                      </a:r>
                      <a:r>
                        <a:rPr lang="en-US" baseline="0" dirty="0" smtClean="0"/>
                        <a:t>, NOVA</a:t>
                      </a:r>
                      <a:endParaRPr lang="bg-BG" dirty="0" smtClean="0"/>
                    </a:p>
                    <a:p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БУЛКОЛЕКТО 2011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Агенция Фокус; в.Марица;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19min.bg</a:t>
                      </a:r>
                      <a:r>
                        <a:rPr lang="bg-BG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vevesti.com</a:t>
                      </a:r>
                      <a:r>
                        <a:rPr lang="bg-BG" sz="1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sz="1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econ.bg</a:t>
                      </a:r>
                      <a:r>
                        <a:rPr lang="bg-BG" sz="1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в.</a:t>
                      </a:r>
                      <a:r>
                        <a:rPr lang="bg-BG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Твоят ден; </a:t>
                      </a:r>
                      <a:endParaRPr lang="bg-BG" sz="1800" b="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bg-BG" dirty="0" smtClean="0"/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bTV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NOVA, </a:t>
                      </a:r>
                      <a:r>
                        <a:rPr lang="en-US" baseline="0" dirty="0" err="1" smtClean="0"/>
                        <a:t>HobbyTV</a:t>
                      </a:r>
                      <a:r>
                        <a:rPr lang="en-US" baseline="0" dirty="0" smtClean="0"/>
                        <a:t>, </a:t>
                      </a:r>
                      <a:r>
                        <a:rPr lang="bg-BG" baseline="0" dirty="0" smtClean="0"/>
                        <a:t>БНТ Пловдив, Радио Пловдив, Нова българска телевизия, БНТ сат;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Финансов баланс</a:t>
            </a:r>
            <a:endParaRPr lang="bg-BG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31640" y="2612504"/>
          <a:ext cx="6264696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133"/>
                <a:gridCol w="1346130"/>
                <a:gridCol w="1368152"/>
                <a:gridCol w="1152128"/>
                <a:gridCol w="1368153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Година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Приход</a:t>
                      </a:r>
                      <a:r>
                        <a:rPr lang="en-US" dirty="0" smtClean="0"/>
                        <a:t> </a:t>
                      </a:r>
                      <a:r>
                        <a:rPr lang="bg-BG" dirty="0" smtClean="0"/>
                        <a:t>чл.внос, лв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Приход, дарения, лв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Разход – хоби, лв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Разход </a:t>
                      </a:r>
                    </a:p>
                    <a:p>
                      <a:r>
                        <a:rPr lang="bg-BG" dirty="0" smtClean="0"/>
                        <a:t>(наем и др), лв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5800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2700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3500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4000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6300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4800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4100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7415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---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2800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4615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Предложение за спонсорство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332855"/>
          </a:xfrm>
        </p:spPr>
        <p:txBody>
          <a:bodyPr>
            <a:noAutofit/>
          </a:bodyPr>
          <a:lstStyle/>
          <a:p>
            <a:r>
              <a:rPr lang="bg-BG" sz="1600" dirty="0" smtClean="0"/>
              <a:t>Включване на рекламни банери на сайта на клуба, както и в категория </a:t>
            </a:r>
            <a:r>
              <a:rPr lang="bg-BG" sz="1600" dirty="0" smtClean="0"/>
              <a:t>Спонсори </a:t>
            </a:r>
            <a:r>
              <a:rPr lang="bg-BG" sz="1600" dirty="0" smtClean="0"/>
              <a:t>– без срок;</a:t>
            </a:r>
          </a:p>
          <a:p>
            <a:r>
              <a:rPr lang="bg-BG" sz="1600" dirty="0" smtClean="0"/>
              <a:t>Разполагане на рекламни пана около трасето;</a:t>
            </a:r>
          </a:p>
          <a:p>
            <a:r>
              <a:rPr lang="bg-BG" sz="1600" dirty="0" smtClean="0"/>
              <a:t>Предоставяне за ползване на модули, трасе, макети за фирмени събития – коктейли, детски партита и др.</a:t>
            </a:r>
          </a:p>
          <a:p>
            <a:r>
              <a:rPr lang="bg-BG" sz="1600" dirty="0" smtClean="0"/>
              <a:t>Включване на лого в рекламни материали в организирани срещи и събития;</a:t>
            </a:r>
            <a:endParaRPr lang="ru-RU" sz="1600" dirty="0" smtClean="0"/>
          </a:p>
          <a:p>
            <a:r>
              <a:rPr lang="bg-BG" sz="1600" dirty="0" smtClean="0"/>
              <a:t>Предоставяне на рекламна площ на лицевата страна на всеки модул (срок 2 години):</a:t>
            </a:r>
          </a:p>
          <a:p>
            <a:pPr lvl="1"/>
            <a:r>
              <a:rPr lang="bg-BG" sz="1400" dirty="0" smtClean="0"/>
              <a:t>Само на дървената лицева част- 1х0,25 м (</a:t>
            </a:r>
            <a:r>
              <a:rPr lang="en-US" sz="1400" dirty="0" err="1" smtClean="0"/>
              <a:t>WxH</a:t>
            </a:r>
            <a:r>
              <a:rPr lang="en-US" sz="1400" dirty="0" smtClean="0"/>
              <a:t>)</a:t>
            </a:r>
            <a:endParaRPr lang="bg-BG" sz="1400" dirty="0" smtClean="0"/>
          </a:p>
          <a:p>
            <a:pPr lvl="1"/>
            <a:r>
              <a:rPr lang="bg-BG" sz="1400" dirty="0" smtClean="0"/>
              <a:t>Като висящо платно от ръб до под – 1х1,15 м (</a:t>
            </a:r>
            <a:r>
              <a:rPr lang="en-US" sz="1400" dirty="0" err="1" smtClean="0"/>
              <a:t>WxH</a:t>
            </a:r>
            <a:r>
              <a:rPr lang="en-US" sz="1400" dirty="0" smtClean="0"/>
              <a:t>)</a:t>
            </a:r>
            <a:endParaRPr lang="bg-BG" sz="1400" dirty="0"/>
          </a:p>
        </p:txBody>
      </p:sp>
      <p:pic>
        <p:nvPicPr>
          <p:cNvPr id="4" name="Picture 4" descr="E:\Site pictures\logo_CLU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2008"/>
            <a:ext cx="1120244" cy="1124017"/>
          </a:xfrm>
          <a:prstGeom prst="rect">
            <a:avLst/>
          </a:prstGeom>
          <a:noFill/>
        </p:spPr>
      </p:pic>
      <p:pic>
        <p:nvPicPr>
          <p:cNvPr id="1027" name="Picture 3" descr="E:\Site pictures\Modules H0\150_im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17814"/>
            <a:ext cx="3600400" cy="2695562"/>
          </a:xfrm>
          <a:prstGeom prst="rect">
            <a:avLst/>
          </a:prstGeom>
          <a:noFill/>
        </p:spPr>
      </p:pic>
      <p:pic>
        <p:nvPicPr>
          <p:cNvPr id="1030" name="Picture 6" descr="E:\NRC pictures\IMG_3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32448"/>
            <a:ext cx="4943872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968</Words>
  <Application>Microsoft Office PowerPoint</Application>
  <PresentationFormat>On-screen Show (4:3)</PresentationFormat>
  <Paragraphs>202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Сдружение  “Клуб Железопътен Моделизъм – България”</vt:lpstr>
      <vt:lpstr>Цели на сдружението</vt:lpstr>
      <vt:lpstr>История</vt:lpstr>
      <vt:lpstr>Дейност</vt:lpstr>
      <vt:lpstr>Дейност</vt:lpstr>
      <vt:lpstr>Дейност</vt:lpstr>
      <vt:lpstr>Медии- репортажи</vt:lpstr>
      <vt:lpstr>Финансов баланс</vt:lpstr>
      <vt:lpstr>Предложение за спонсорство</vt:lpstr>
      <vt:lpstr>Ползи за спонсора</vt:lpstr>
      <vt:lpstr>Очаквана аудитория</vt:lpstr>
      <vt:lpstr>Спонсорства</vt:lpstr>
      <vt:lpstr>Спонсорски пакети</vt:lpstr>
      <vt:lpstr>Настоящи спонсори</vt:lpstr>
      <vt:lpstr>Комуникация</vt:lpstr>
      <vt:lpstr>Благодарим Ви.</vt:lpstr>
    </vt:vector>
  </TitlesOfParts>
  <Company>Mobiltel EAD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Сдружение  “Клуб Железопътен моделизъм – България”</dc:title>
  <dc:creator>echaushev</dc:creator>
  <cp:lastModifiedBy>echaushev</cp:lastModifiedBy>
  <cp:revision>162</cp:revision>
  <dcterms:created xsi:type="dcterms:W3CDTF">2011-12-12T14:07:06Z</dcterms:created>
  <dcterms:modified xsi:type="dcterms:W3CDTF">2012-02-12T19:44:04Z</dcterms:modified>
</cp:coreProperties>
</file>